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43205400" cy="32405638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2902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05805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58707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11609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64512" algn="l" defTabSz="452902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17414" algn="l" defTabSz="452902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170316" algn="l" defTabSz="452902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23219" algn="l" defTabSz="452902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1E29"/>
    <a:srgbClr val="31787E"/>
    <a:srgbClr val="296267"/>
    <a:srgbClr val="B40000"/>
    <a:srgbClr val="4E7398"/>
    <a:srgbClr val="426CAE"/>
    <a:srgbClr val="4E99C1"/>
    <a:srgbClr val="A79D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538" autoAdjust="0"/>
    <p:restoredTop sz="96270" autoAdjust="0"/>
  </p:normalViewPr>
  <p:slideViewPr>
    <p:cSldViewPr>
      <p:cViewPr>
        <p:scale>
          <a:sx n="37" d="100"/>
          <a:sy n="37" d="100"/>
        </p:scale>
        <p:origin x="-540" y="-6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3368" y="-10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 /><Relationship Id="rId2" Type="http://schemas.microsoft.com/office/2011/relationships/chartColorStyle" Target="colors1.xml" /><Relationship Id="rId1" Type="http://schemas.microsoft.com/office/2011/relationships/chartStyle" Target="style1.xml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 /><Relationship Id="rId2" Type="http://schemas.microsoft.com/office/2011/relationships/chartColorStyle" Target="colors2.xml" /><Relationship Id="rId1" Type="http://schemas.microsoft.com/office/2011/relationships/chartStyle" Target="style2.xml" 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 /><Relationship Id="rId2" Type="http://schemas.microsoft.com/office/2011/relationships/chartColorStyle" Target="colors3.xml" /><Relationship Id="rId1" Type="http://schemas.microsoft.com/office/2011/relationships/chartStyle" Target="style3.xml" 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 /><Relationship Id="rId2" Type="http://schemas.microsoft.com/office/2011/relationships/chartColorStyle" Target="colors4.xml" /><Relationship Id="rId1" Type="http://schemas.microsoft.com/office/2011/relationships/chartStyle" Target="style4.xm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СА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Возраст ОА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BFF-4616-BB20-7E2F1C995A2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BFF-4616-BB20-7E2F1C995A2B}"/>
              </c:ext>
            </c:extLst>
          </c:dPt>
          <c:dPt>
            <c:idx val="2"/>
            <c:bubble3D val="0"/>
            <c:spPr>
              <a:solidFill>
                <a:schemeClr val="accent3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FBFF-4616-BB20-7E2F1C995A2B}"/>
              </c:ext>
            </c:extLst>
          </c:dPt>
          <c:dLbls>
            <c:dLbl>
              <c:idx val="0"/>
              <c:layout>
                <c:manualLayout>
                  <c:x val="-0.1378606758675823"/>
                  <c:y val="0.1294792544270290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FF-4616-BB20-7E2F1C995A2B}"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FF-4616-BB20-7E2F1C995A2B}"/>
                </c:ext>
              </c:extLst>
            </c:dLbl>
            <c:dLbl>
              <c:idx val="2"/>
              <c:layout>
                <c:manualLayout>
                  <c:x val="0.12849532115870463"/>
                  <c:y val="0.1061586114431928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FF-4616-BB20-7E2F1C995A2B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600" b="0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 25 лет</c:v>
                </c:pt>
                <c:pt idx="1">
                  <c:v>25-35 лет</c:v>
                </c:pt>
                <c:pt idx="2">
                  <c:v>старше 35 лет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</c:v>
                </c:pt>
                <c:pt idx="1">
                  <c:v>49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FF-4616-BB20-7E2F1C995A2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ОА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Возраст ОА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7C8-48BD-A58E-36F38675E4E6}"/>
              </c:ext>
            </c:extLst>
          </c:dPt>
          <c:dPt>
            <c:idx val="1"/>
            <c:bubble3D val="0"/>
            <c:spPr>
              <a:solidFill>
                <a:schemeClr val="accent3">
                  <a:shade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7C8-48BD-A58E-36F38675E4E6}"/>
              </c:ext>
            </c:extLst>
          </c:dPt>
          <c:dPt>
            <c:idx val="2"/>
            <c:bubble3D val="0"/>
            <c:spPr>
              <a:solidFill>
                <a:schemeClr val="accent3">
                  <a:tint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7C8-48BD-A58E-36F38675E4E6}"/>
              </c:ext>
            </c:extLst>
          </c:dPt>
          <c:dPt>
            <c:idx val="3"/>
            <c:bubble3D val="0"/>
            <c:spPr>
              <a:solidFill>
                <a:schemeClr val="accent3">
                  <a:tint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7C8-48BD-A58E-36F38675E4E6}"/>
              </c:ext>
            </c:extLst>
          </c:dPt>
          <c:dLbls>
            <c:dLbl>
              <c:idx val="0"/>
              <c:layout>
                <c:manualLayout>
                  <c:x val="-0.14915546331489296"/>
                  <c:y val="0.1230632968526002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7C8-48BD-A58E-36F38675E4E6}"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7C8-48BD-A58E-36F38675E4E6}"/>
                </c:ext>
              </c:extLst>
            </c:dLbl>
            <c:dLbl>
              <c:idx val="2"/>
              <c:layout>
                <c:manualLayout>
                  <c:x val="0.10951092994683111"/>
                  <c:y val="0.1261221261138527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7C8-48BD-A58E-36F38675E4E6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6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до 25 лет</c:v>
                </c:pt>
                <c:pt idx="1">
                  <c:v>25-35 лет</c:v>
                </c:pt>
                <c:pt idx="2">
                  <c:v>старше 35 лет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</c:v>
                </c:pt>
                <c:pt idx="1">
                  <c:v>49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7C8-48BD-A58E-36F38675E4E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832610597588346E-2"/>
          <c:y val="4.6698279931368235E-2"/>
          <c:w val="0.81824830868453424"/>
          <c:h val="0.796193492668232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9-й класс и меньше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Группа ОА</c:v>
                </c:pt>
                <c:pt idx="1">
                  <c:v>Группа СА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</c:v>
                </c:pt>
                <c:pt idx="1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21-4D98-ACD3-6E700B40412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Средняя школа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Группа ОА</c:v>
                </c:pt>
                <c:pt idx="1">
                  <c:v>Группа СА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21-4D98-ACD3-6E700B40412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Университет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Группа ОА</c:v>
                </c:pt>
                <c:pt idx="1">
                  <c:v>Группа СА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21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21-4D98-ACD3-6E700B4041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1973632"/>
        <c:axId val="151974024"/>
      </c:barChart>
      <c:catAx>
        <c:axId val="15197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1974024"/>
        <c:crosses val="autoZero"/>
        <c:auto val="1"/>
        <c:lblAlgn val="ctr"/>
        <c:lblOffset val="100"/>
        <c:noMultiLvlLbl val="0"/>
      </c:catAx>
      <c:valAx>
        <c:axId val="151974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197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699656447646946"/>
          <c:y val="0.91184774352893594"/>
          <c:w val="0.66476406622642659"/>
          <c:h val="7.98246424433128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 детей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ОА</c:v>
                </c:pt>
                <c:pt idx="1">
                  <c:v>СА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0.25</c:v>
                </c:pt>
                <c:pt idx="1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49-4869-9CE2-E51C4002451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ребенок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ОА</c:v>
                </c:pt>
                <c:pt idx="1">
                  <c:v>СА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0.35</c:v>
                </c:pt>
                <c:pt idx="1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49-4869-9CE2-E51C4002451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&gt;2 детей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ОА</c:v>
                </c:pt>
                <c:pt idx="1">
                  <c:v>СА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0.4</c:v>
                </c:pt>
                <c:pt idx="1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49-4869-9CE2-E51C400245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1974808"/>
        <c:axId val="151971672"/>
      </c:barChart>
      <c:catAx>
        <c:axId val="151974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1971672"/>
        <c:crosses val="autoZero"/>
        <c:auto val="1"/>
        <c:lblAlgn val="ctr"/>
        <c:lblOffset val="100"/>
        <c:noMultiLvlLbl val="0"/>
      </c:catAx>
      <c:valAx>
        <c:axId val="1519716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1974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841615-1DF9-A448-9A9B-BCE9DBD29FE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87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ＭＳ Ｐゴシック" pitchFamily="-84" charset="-128"/>
        <a:cs typeface="ＭＳ Ｐゴシック" pitchFamily="-84" charset="-128"/>
      </a:defRPr>
    </a:lvl1pPr>
    <a:lvl2pPr marL="45290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ＭＳ Ｐゴシック" pitchFamily="-108" charset="-128"/>
        <a:cs typeface="+mn-cs"/>
      </a:defRPr>
    </a:lvl2pPr>
    <a:lvl3pPr marL="90580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ＭＳ Ｐゴシック" pitchFamily="-108" charset="-128"/>
        <a:cs typeface="+mn-cs"/>
      </a:defRPr>
    </a:lvl3pPr>
    <a:lvl4pPr marL="135870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ＭＳ Ｐゴシック" pitchFamily="-108" charset="-128"/>
        <a:cs typeface="+mn-cs"/>
      </a:defRPr>
    </a:lvl4pPr>
    <a:lvl5pPr marL="181160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ＭＳ Ｐゴシック" pitchFamily="-108" charset="-128"/>
        <a:cs typeface="+mn-cs"/>
      </a:defRPr>
    </a:lvl5pPr>
    <a:lvl6pPr marL="2264512" algn="l" defTabSz="4529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17414" algn="l" defTabSz="4529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70316" algn="l" defTabSz="4529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23219" algn="l" defTabSz="4529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C66430-FF76-7B4E-9DC1-A2D9C309AAB8}" type="slidenum">
              <a:rPr lang="en-US" sz="1200"/>
              <a:pPr/>
              <a:t>1</a:t>
            </a:fld>
            <a:endParaRPr lang="en-US" sz="1200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970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0405" y="10066752"/>
            <a:ext cx="36724590" cy="6946208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810" y="18363195"/>
            <a:ext cx="30243780" cy="8281441"/>
          </a:xfrm>
        </p:spPr>
        <p:txBody>
          <a:bodyPr/>
          <a:lstStyle>
            <a:lvl1pPr marL="0" indent="0" algn="ctr">
              <a:buNone/>
              <a:defRPr/>
            </a:lvl1pPr>
            <a:lvl2pPr marL="452902" indent="0" algn="ctr">
              <a:buNone/>
              <a:defRPr/>
            </a:lvl2pPr>
            <a:lvl3pPr marL="905805" indent="0" algn="ctr">
              <a:buNone/>
              <a:defRPr/>
            </a:lvl3pPr>
            <a:lvl4pPr marL="1358707" indent="0" algn="ctr">
              <a:buNone/>
              <a:defRPr/>
            </a:lvl4pPr>
            <a:lvl5pPr marL="1811609" indent="0" algn="ctr">
              <a:buNone/>
              <a:defRPr/>
            </a:lvl5pPr>
            <a:lvl6pPr marL="2264512" indent="0" algn="ctr">
              <a:buNone/>
              <a:defRPr/>
            </a:lvl6pPr>
            <a:lvl7pPr marL="2717414" indent="0" algn="ctr">
              <a:buNone/>
              <a:defRPr/>
            </a:lvl7pPr>
            <a:lvl8pPr marL="3170316" indent="0" algn="ctr">
              <a:buNone/>
              <a:defRPr/>
            </a:lvl8pPr>
            <a:lvl9pPr marL="3623219" indent="0" algn="ctr">
              <a:buNone/>
              <a:defRPr/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408F8E-6FB3-464A-9C30-2A3F5C4211B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81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6E4779-C9D0-1546-BDA3-D15D6350C8C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3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783848" y="2880501"/>
            <a:ext cx="9179273" cy="25924510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42281" y="2880501"/>
            <a:ext cx="27361544" cy="25924510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4E3DF7-D832-E64A-A100-1F0D711245C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94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4C6583-A371-E440-BCED-D2D0D131BD2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573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2927" y="20823624"/>
            <a:ext cx="36724590" cy="643612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2927" y="13734890"/>
            <a:ext cx="36724590" cy="708873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2902" indent="0">
              <a:buNone/>
              <a:defRPr sz="1800"/>
            </a:lvl2pPr>
            <a:lvl3pPr marL="905805" indent="0">
              <a:buNone/>
              <a:defRPr sz="1600"/>
            </a:lvl3pPr>
            <a:lvl4pPr marL="1358707" indent="0">
              <a:buNone/>
              <a:defRPr sz="1400"/>
            </a:lvl4pPr>
            <a:lvl5pPr marL="1811609" indent="0">
              <a:buNone/>
              <a:defRPr sz="1400"/>
            </a:lvl5pPr>
            <a:lvl6pPr marL="2264512" indent="0">
              <a:buNone/>
              <a:defRPr sz="1400"/>
            </a:lvl6pPr>
            <a:lvl7pPr marL="2717414" indent="0">
              <a:buNone/>
              <a:defRPr sz="1400"/>
            </a:lvl7pPr>
            <a:lvl8pPr marL="3170316" indent="0">
              <a:buNone/>
              <a:defRPr sz="1400"/>
            </a:lvl8pPr>
            <a:lvl9pPr marL="3623219" indent="0">
              <a:buNone/>
              <a:defRPr sz="14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ED8963-7EB0-0B4B-83FE-B728280DABD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551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2282" y="9362879"/>
            <a:ext cx="18270408" cy="194421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92712" y="9362879"/>
            <a:ext cx="18270409" cy="194421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F32F2-82B6-9049-BEB3-E621FD70951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80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271" y="1297726"/>
            <a:ext cx="38884860" cy="540094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0270" y="7253763"/>
            <a:ext cx="19089886" cy="302302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2902" indent="0">
              <a:buNone/>
              <a:defRPr sz="2000" b="1"/>
            </a:lvl2pPr>
            <a:lvl3pPr marL="905805" indent="0">
              <a:buNone/>
              <a:defRPr sz="1800" b="1"/>
            </a:lvl3pPr>
            <a:lvl4pPr marL="1358707" indent="0">
              <a:buNone/>
              <a:defRPr sz="1600" b="1"/>
            </a:lvl4pPr>
            <a:lvl5pPr marL="1811609" indent="0">
              <a:buNone/>
              <a:defRPr sz="1600" b="1"/>
            </a:lvl5pPr>
            <a:lvl6pPr marL="2264512" indent="0">
              <a:buNone/>
              <a:defRPr sz="1600" b="1"/>
            </a:lvl6pPr>
            <a:lvl7pPr marL="2717414" indent="0">
              <a:buNone/>
              <a:defRPr sz="1600" b="1"/>
            </a:lvl7pPr>
            <a:lvl8pPr marL="3170316" indent="0">
              <a:buNone/>
              <a:defRPr sz="1600" b="1"/>
            </a:lvl8pPr>
            <a:lvl9pPr marL="3623219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0270" y="10276788"/>
            <a:ext cx="19089886" cy="186707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947744" y="7253763"/>
            <a:ext cx="19097387" cy="302302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2902" indent="0">
              <a:buNone/>
              <a:defRPr sz="2000" b="1"/>
            </a:lvl2pPr>
            <a:lvl3pPr marL="905805" indent="0">
              <a:buNone/>
              <a:defRPr sz="1800" b="1"/>
            </a:lvl3pPr>
            <a:lvl4pPr marL="1358707" indent="0">
              <a:buNone/>
              <a:defRPr sz="1600" b="1"/>
            </a:lvl4pPr>
            <a:lvl5pPr marL="1811609" indent="0">
              <a:buNone/>
              <a:defRPr sz="1600" b="1"/>
            </a:lvl5pPr>
            <a:lvl6pPr marL="2264512" indent="0">
              <a:buNone/>
              <a:defRPr sz="1600" b="1"/>
            </a:lvl6pPr>
            <a:lvl7pPr marL="2717414" indent="0">
              <a:buNone/>
              <a:defRPr sz="1600" b="1"/>
            </a:lvl7pPr>
            <a:lvl8pPr marL="3170316" indent="0">
              <a:buNone/>
              <a:defRPr sz="1600" b="1"/>
            </a:lvl8pPr>
            <a:lvl9pPr marL="3623219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947744" y="10276788"/>
            <a:ext cx="19097387" cy="186707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036F31-6EE5-7643-9611-011E51138A6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212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B67582-577B-874D-A3AC-1F3095A41DB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48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A3B30-A64E-324C-82F5-1C1A069C885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63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270" y="1290225"/>
            <a:ext cx="14214277" cy="54909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92112" y="1290225"/>
            <a:ext cx="24153019" cy="276573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60270" y="6781180"/>
            <a:ext cx="14214277" cy="22166356"/>
          </a:xfrm>
        </p:spPr>
        <p:txBody>
          <a:bodyPr/>
          <a:lstStyle>
            <a:lvl1pPr marL="0" indent="0">
              <a:buNone/>
              <a:defRPr sz="1400"/>
            </a:lvl1pPr>
            <a:lvl2pPr marL="452902" indent="0">
              <a:buNone/>
              <a:defRPr sz="1200"/>
            </a:lvl2pPr>
            <a:lvl3pPr marL="905805" indent="0">
              <a:buNone/>
              <a:defRPr sz="1000"/>
            </a:lvl3pPr>
            <a:lvl4pPr marL="1358707" indent="0">
              <a:buNone/>
              <a:defRPr sz="900"/>
            </a:lvl4pPr>
            <a:lvl5pPr marL="1811609" indent="0">
              <a:buNone/>
              <a:defRPr sz="900"/>
            </a:lvl5pPr>
            <a:lvl6pPr marL="2264512" indent="0">
              <a:buNone/>
              <a:defRPr sz="900"/>
            </a:lvl6pPr>
            <a:lvl7pPr marL="2717414" indent="0">
              <a:buNone/>
              <a:defRPr sz="900"/>
            </a:lvl7pPr>
            <a:lvl8pPr marL="3170316" indent="0">
              <a:buNone/>
              <a:defRPr sz="900"/>
            </a:lvl8pPr>
            <a:lvl9pPr marL="3623219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66B38C-B96F-6041-B6E5-E3AC3CAB1B4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4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8559" y="22683948"/>
            <a:ext cx="25923240" cy="267796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468559" y="2895504"/>
            <a:ext cx="25923240" cy="19443383"/>
          </a:xfrm>
        </p:spPr>
        <p:txBody>
          <a:bodyPr/>
          <a:lstStyle>
            <a:lvl1pPr marL="0" indent="0">
              <a:buNone/>
              <a:defRPr sz="3200"/>
            </a:lvl1pPr>
            <a:lvl2pPr marL="452902" indent="0">
              <a:buNone/>
              <a:defRPr sz="2800"/>
            </a:lvl2pPr>
            <a:lvl3pPr marL="905805" indent="0">
              <a:buNone/>
              <a:defRPr sz="2400"/>
            </a:lvl3pPr>
            <a:lvl4pPr marL="1358707" indent="0">
              <a:buNone/>
              <a:defRPr sz="2000"/>
            </a:lvl4pPr>
            <a:lvl5pPr marL="1811609" indent="0">
              <a:buNone/>
              <a:defRPr sz="2000"/>
            </a:lvl5pPr>
            <a:lvl6pPr marL="2264512" indent="0">
              <a:buNone/>
              <a:defRPr sz="2000"/>
            </a:lvl6pPr>
            <a:lvl7pPr marL="2717414" indent="0">
              <a:buNone/>
              <a:defRPr sz="2000"/>
            </a:lvl7pPr>
            <a:lvl8pPr marL="3170316" indent="0">
              <a:buNone/>
              <a:defRPr sz="2000"/>
            </a:lvl8pPr>
            <a:lvl9pPr marL="3623219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68559" y="25361913"/>
            <a:ext cx="25923240" cy="3803162"/>
          </a:xfrm>
        </p:spPr>
        <p:txBody>
          <a:bodyPr/>
          <a:lstStyle>
            <a:lvl1pPr marL="0" indent="0">
              <a:buNone/>
              <a:defRPr sz="1400"/>
            </a:lvl1pPr>
            <a:lvl2pPr marL="452902" indent="0">
              <a:buNone/>
              <a:defRPr sz="1200"/>
            </a:lvl2pPr>
            <a:lvl3pPr marL="905805" indent="0">
              <a:buNone/>
              <a:defRPr sz="1000"/>
            </a:lvl3pPr>
            <a:lvl4pPr marL="1358707" indent="0">
              <a:buNone/>
              <a:defRPr sz="900"/>
            </a:lvl4pPr>
            <a:lvl5pPr marL="1811609" indent="0">
              <a:buNone/>
              <a:defRPr sz="900"/>
            </a:lvl5pPr>
            <a:lvl6pPr marL="2264512" indent="0">
              <a:buNone/>
              <a:defRPr sz="900"/>
            </a:lvl6pPr>
            <a:lvl7pPr marL="2717414" indent="0">
              <a:buNone/>
              <a:defRPr sz="900"/>
            </a:lvl7pPr>
            <a:lvl8pPr marL="3170316" indent="0">
              <a:buNone/>
              <a:defRPr sz="900"/>
            </a:lvl8pPr>
            <a:lvl9pPr marL="3623219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E02177-8C81-9B4A-BBDB-E5F540E3940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87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1862" y="2879734"/>
            <a:ext cx="36721676" cy="540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434744" tIns="217372" rIns="434744" bIns="2173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1862" y="9363060"/>
            <a:ext cx="36721676" cy="19442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434744" tIns="217372" rIns="434744" bIns="2173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1862" y="29525905"/>
            <a:ext cx="9001321" cy="2159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44" tIns="217372" rIns="434744" bIns="217372" numCol="1" anchor="t" anchorCtr="0" compatLnSpc="1">
            <a:prstTxWarp prst="textNoShape">
              <a:avLst/>
            </a:prstTxWarp>
          </a:bodyPr>
          <a:lstStyle>
            <a:lvl1pPr>
              <a:defRPr sz="6600">
                <a:latin typeface="Times" charset="0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759208" y="29525905"/>
            <a:ext cx="13686985" cy="2159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44" tIns="217372" rIns="434744" bIns="217372" numCol="1" anchor="t" anchorCtr="0" compatLnSpc="1">
            <a:prstTxWarp prst="textNoShape">
              <a:avLst/>
            </a:prstTxWarp>
          </a:bodyPr>
          <a:lstStyle>
            <a:lvl1pPr algn="ctr">
              <a:defRPr sz="6600">
                <a:latin typeface="Times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962218" y="29525905"/>
            <a:ext cx="9001321" cy="2159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44" tIns="217372" rIns="434744" bIns="217372" numCol="1" anchor="t" anchorCtr="0" compatLnSpc="1">
            <a:prstTxWarp prst="textNoShape">
              <a:avLst/>
            </a:prstTxWarp>
          </a:bodyPr>
          <a:lstStyle>
            <a:lvl1pPr algn="r">
              <a:defRPr sz="6600">
                <a:latin typeface="Times" charset="0"/>
              </a:defRPr>
            </a:lvl1pPr>
          </a:lstStyle>
          <a:p>
            <a:fld id="{95E46882-1281-924A-8848-F951F22FAA83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48177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+mj-lt"/>
          <a:ea typeface="ＭＳ Ｐゴシック" pitchFamily="-84" charset="-128"/>
          <a:cs typeface="ＭＳ Ｐゴシック" pitchFamily="-84" charset="-128"/>
        </a:defRPr>
      </a:lvl1pPr>
      <a:lvl2pPr algn="ctr" defTabSz="4348177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" pitchFamily="-108" charset="0"/>
          <a:ea typeface="ＭＳ Ｐゴシック" pitchFamily="-84" charset="-128"/>
          <a:cs typeface="ＭＳ Ｐゴシック" pitchFamily="-84" charset="-128"/>
        </a:defRPr>
      </a:lvl2pPr>
      <a:lvl3pPr algn="ctr" defTabSz="4348177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" pitchFamily="-108" charset="0"/>
          <a:ea typeface="ＭＳ Ｐゴシック" pitchFamily="-84" charset="-128"/>
          <a:cs typeface="ＭＳ Ｐゴシック" pitchFamily="-84" charset="-128"/>
        </a:defRPr>
      </a:lvl3pPr>
      <a:lvl4pPr algn="ctr" defTabSz="4348177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" pitchFamily="-108" charset="0"/>
          <a:ea typeface="ＭＳ Ｐゴシック" pitchFamily="-84" charset="-128"/>
          <a:cs typeface="ＭＳ Ｐゴシック" pitchFamily="-84" charset="-128"/>
        </a:defRPr>
      </a:lvl4pPr>
      <a:lvl5pPr algn="ctr" defTabSz="4348177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" pitchFamily="-108" charset="0"/>
          <a:ea typeface="ＭＳ Ｐゴシック" pitchFamily="-84" charset="-128"/>
          <a:cs typeface="ＭＳ Ｐゴシック" pitchFamily="-84" charset="-128"/>
        </a:defRPr>
      </a:lvl5pPr>
      <a:lvl6pPr marL="452902" algn="ctr" defTabSz="4348177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" pitchFamily="-108" charset="0"/>
        </a:defRPr>
      </a:lvl6pPr>
      <a:lvl7pPr marL="905805" algn="ctr" defTabSz="4348177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" pitchFamily="-108" charset="0"/>
        </a:defRPr>
      </a:lvl7pPr>
      <a:lvl8pPr marL="1358707" algn="ctr" defTabSz="4348177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" pitchFamily="-108" charset="0"/>
        </a:defRPr>
      </a:lvl8pPr>
      <a:lvl9pPr marL="1811609" algn="ctr" defTabSz="4348177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" pitchFamily="-108" charset="0"/>
        </a:defRPr>
      </a:lvl9pPr>
    </p:titleStyle>
    <p:bodyStyle>
      <a:lvl1pPr marL="1630763" indent="-1630763" algn="l" defTabSz="4348177" rtl="0" eaLnBrk="0" fontAlgn="base" hangingPunct="0">
        <a:spcBef>
          <a:spcPct val="20000"/>
        </a:spcBef>
        <a:spcAft>
          <a:spcPct val="0"/>
        </a:spcAft>
        <a:buChar char="•"/>
        <a:defRPr sz="15300">
          <a:solidFill>
            <a:schemeClr val="tx1"/>
          </a:solidFill>
          <a:latin typeface="+mn-lt"/>
          <a:ea typeface="ＭＳ Ｐゴシック" pitchFamily="-84" charset="-128"/>
          <a:cs typeface="ＭＳ Ｐゴシック" pitchFamily="-84" charset="-128"/>
        </a:defRPr>
      </a:lvl1pPr>
      <a:lvl2pPr marL="3532009" indent="-1358707" algn="l" defTabSz="4348177" rtl="0" eaLnBrk="0" fontAlgn="base" hangingPunct="0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  <a:ea typeface="ＭＳ Ｐゴシック" pitchFamily="-108" charset="-128"/>
        </a:defRPr>
      </a:lvl2pPr>
      <a:lvl3pPr marL="5433256" indent="-1085078" algn="l" defTabSz="4348177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  <a:ea typeface="ＭＳ Ｐゴシック" pitchFamily="-108" charset="-128"/>
        </a:defRPr>
      </a:lvl3pPr>
      <a:lvl4pPr marL="7608130" indent="-1086652" algn="l" defTabSz="4348177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  <a:ea typeface="ＭＳ Ｐゴシック" pitchFamily="-108" charset="-128"/>
        </a:defRPr>
      </a:lvl4pPr>
      <a:lvl5pPr marL="9781432" indent="-1085078" algn="l" defTabSz="4348177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ＭＳ Ｐゴシック" pitchFamily="-108" charset="-128"/>
        </a:defRPr>
      </a:lvl5pPr>
      <a:lvl6pPr marL="10234334" indent="-1085078" algn="l" defTabSz="4348177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ＭＳ Ｐゴシック" pitchFamily="-108" charset="-128"/>
        </a:defRPr>
      </a:lvl6pPr>
      <a:lvl7pPr marL="10687237" indent="-1085078" algn="l" defTabSz="4348177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ＭＳ Ｐゴシック" pitchFamily="-108" charset="-128"/>
        </a:defRPr>
      </a:lvl7pPr>
      <a:lvl8pPr marL="11140139" indent="-1085078" algn="l" defTabSz="4348177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ＭＳ Ｐゴシック" pitchFamily="-108" charset="-128"/>
        </a:defRPr>
      </a:lvl8pPr>
      <a:lvl9pPr marL="11593041" indent="-1085078" algn="l" defTabSz="4348177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2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2902" algn="l" defTabSz="452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5805" algn="l" defTabSz="452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8707" algn="l" defTabSz="452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1609" algn="l" defTabSz="452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4512" algn="l" defTabSz="452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7414" algn="l" defTabSz="452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0316" algn="l" defTabSz="452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3219" algn="l" defTabSz="4529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 /><Relationship Id="rId13" Type="http://schemas.openxmlformats.org/officeDocument/2006/relationships/image" Target="../media/image6.png" /><Relationship Id="rId3" Type="http://schemas.openxmlformats.org/officeDocument/2006/relationships/image" Target="../media/image1.png" /><Relationship Id="rId7" Type="http://schemas.openxmlformats.org/officeDocument/2006/relationships/chart" Target="../charts/chart2.xml" /><Relationship Id="rId12" Type="http://schemas.openxmlformats.org/officeDocument/2006/relationships/image" Target="../media/image5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Relationship Id="rId6" Type="http://schemas.openxmlformats.org/officeDocument/2006/relationships/chart" Target="../charts/chart1.xml" /><Relationship Id="rId11" Type="http://schemas.openxmlformats.org/officeDocument/2006/relationships/image" Target="../media/image4.png" /><Relationship Id="rId5" Type="http://schemas.openxmlformats.org/officeDocument/2006/relationships/image" Target="../media/image2.png" /><Relationship Id="rId15" Type="http://schemas.openxmlformats.org/officeDocument/2006/relationships/image" Target="../media/image8.png" /><Relationship Id="rId10" Type="http://schemas.openxmlformats.org/officeDocument/2006/relationships/image" Target="../media/image3.png" /><Relationship Id="rId4" Type="http://schemas.microsoft.com/office/2007/relationships/hdphoto" Target="../media/hdphoto1.wdp" /><Relationship Id="rId9" Type="http://schemas.openxmlformats.org/officeDocument/2006/relationships/chart" Target="../charts/chart4.xml" /><Relationship Id="rId14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37715176" y="24543683"/>
            <a:ext cx="4285744" cy="885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72" tIns="45286" rIns="90572" bIns="45286">
            <a:spAutoFit/>
          </a:bodyPr>
          <a:lstStyle/>
          <a:p>
            <a:pPr algn="just">
              <a:spcBef>
                <a:spcPts val="483"/>
              </a:spcBef>
              <a:spcAft>
                <a:spcPts val="483"/>
              </a:spcAft>
            </a:pPr>
            <a:endParaRPr lang="en-US" dirty="0">
              <a:latin typeface="Times New Roman" charset="0"/>
            </a:endParaRPr>
          </a:p>
          <a:p>
            <a:pPr algn="just"/>
            <a:endParaRPr lang="en-US" dirty="0">
              <a:latin typeface="Times" charset="0"/>
            </a:endParaRPr>
          </a:p>
        </p:txBody>
      </p:sp>
      <p:sp>
        <p:nvSpPr>
          <p:cNvPr id="14342" name="Rectangle 13"/>
          <p:cNvSpPr>
            <a:spLocks noChangeArrowheads="1"/>
          </p:cNvSpPr>
          <p:nvPr/>
        </p:nvSpPr>
        <p:spPr bwMode="auto">
          <a:xfrm>
            <a:off x="324950" y="-57468"/>
            <a:ext cx="43236000" cy="3830942"/>
          </a:xfrm>
          <a:prstGeom prst="rect">
            <a:avLst/>
          </a:prstGeom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0572" tIns="45286" rIns="90572" bIns="45286">
            <a:spAutoFit/>
          </a:bodyPr>
          <a:lstStyle/>
          <a:p>
            <a:endParaRPr lang="en-US" sz="7200" dirty="0"/>
          </a:p>
          <a:p>
            <a:pPr algn="ctr"/>
            <a:r>
              <a:rPr lang="ru-RU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СОВРЕМЕННЫЕ ПОДХОДЫ К ВЫБОРУ МЕТОДА АНЕСТЕЗИИ У БЕРЕМЕННЫХ</a:t>
            </a:r>
            <a:r>
              <a:rPr lang="en-US" sz="5900" b="1" dirty="0"/>
              <a:t> </a:t>
            </a:r>
          </a:p>
          <a:p>
            <a:pPr algn="ctr"/>
            <a:r>
              <a:rPr lang="ru-RU" sz="6000" dirty="0" err="1"/>
              <a:t>Зиябеков</a:t>
            </a:r>
            <a:r>
              <a:rPr lang="ru-RU" sz="6000" dirty="0"/>
              <a:t> Д.М., </a:t>
            </a:r>
            <a:r>
              <a:rPr lang="ru-RU" sz="6000" dirty="0" err="1"/>
              <a:t>Калиакбарова</a:t>
            </a:r>
            <a:r>
              <a:rPr lang="ru-RU" sz="6000" dirty="0"/>
              <a:t> М.Ж.</a:t>
            </a:r>
          </a:p>
          <a:p>
            <a:pPr algn="ctr"/>
            <a:r>
              <a:rPr lang="ru-RU" sz="4400" dirty="0">
                <a:solidFill>
                  <a:schemeClr val="tx1"/>
                </a:solidFill>
              </a:rPr>
              <a:t>АО «Научный центр акушерства, гинекологии и </a:t>
            </a:r>
            <a:r>
              <a:rPr lang="ru-RU" sz="4400" dirty="0" err="1">
                <a:solidFill>
                  <a:schemeClr val="tx1"/>
                </a:solidFill>
              </a:rPr>
              <a:t>перинатологии</a:t>
            </a:r>
            <a:r>
              <a:rPr lang="ru-RU" sz="4400" dirty="0">
                <a:solidFill>
                  <a:schemeClr val="tx1"/>
                </a:solidFill>
              </a:rPr>
              <a:t>», АО «Казахский Национальный Медицинский Университет имени </a:t>
            </a:r>
            <a:r>
              <a:rPr lang="ru-RU" sz="4400" dirty="0" err="1">
                <a:solidFill>
                  <a:schemeClr val="tx1"/>
                </a:solidFill>
              </a:rPr>
              <a:t>С.Д.Асфендиярова</a:t>
            </a:r>
            <a:r>
              <a:rPr lang="ru-RU" sz="4400" dirty="0">
                <a:solidFill>
                  <a:schemeClr val="tx1"/>
                </a:solidFill>
              </a:rPr>
              <a:t>»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4344" name="Rectangle 18"/>
          <p:cNvSpPr>
            <a:spLocks noChangeArrowheads="1"/>
          </p:cNvSpPr>
          <p:nvPr/>
        </p:nvSpPr>
        <p:spPr bwMode="auto">
          <a:xfrm>
            <a:off x="675136" y="18356520"/>
            <a:ext cx="13470154" cy="13872023"/>
          </a:xfrm>
          <a:prstGeom prst="round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0572" tIns="45286" rIns="90572" bIns="45286">
            <a:spAutoFit/>
          </a:bodyPr>
          <a:lstStyle/>
          <a:p>
            <a:pPr marL="339677" indent="-339677">
              <a:buFont typeface="Arial"/>
              <a:buChar char="•"/>
            </a:pPr>
            <a:r>
              <a:rPr lang="ru-RU" sz="3400" dirty="0"/>
              <a:t>Обсервационное </a:t>
            </a:r>
            <a:r>
              <a:rPr lang="ru-RU" sz="3400" dirty="0" err="1"/>
              <a:t>когортное</a:t>
            </a:r>
            <a:r>
              <a:rPr lang="ru-RU" sz="3400" dirty="0"/>
              <a:t> исследование, проведенное в период с января по март 2023 года на базе больницы четвертого уровня.</a:t>
            </a:r>
          </a:p>
          <a:p>
            <a:pPr marL="339677" indent="-339677">
              <a:buFont typeface="Arial"/>
              <a:buChar char="•"/>
            </a:pPr>
            <a:r>
              <a:rPr lang="ru-RU" sz="3400" dirty="0"/>
              <a:t>Было отобрано 160 беременных женщин, разделенные на 2 группы: на группу спинальной анестезии (80 женщин) и группа общей анестезии (80 женщин). </a:t>
            </a:r>
          </a:p>
          <a:p>
            <a:pPr marL="339677" indent="-339677">
              <a:buFont typeface="Arial"/>
              <a:buChar char="•"/>
            </a:pPr>
            <a:r>
              <a:rPr lang="ru-RU" sz="3400" dirty="0">
                <a:cs typeface="Times New Roman" panose="02020603050405020304" pitchFamily="18" charset="0"/>
              </a:rPr>
              <a:t>Операции выполнялись как в плановом, так и в экстренном порядке, физический статус не превышал I–II по ASA.  </a:t>
            </a:r>
          </a:p>
          <a:p>
            <a:pPr marL="339677" indent="-339677">
              <a:buFont typeface="Arial"/>
              <a:buChar char="•"/>
            </a:pPr>
            <a:r>
              <a:rPr lang="ru-RU" sz="3400" dirty="0">
                <a:cs typeface="Times New Roman" panose="02020603050405020304" pitchFamily="18" charset="0"/>
              </a:rPr>
              <a:t>Оба метода анестезии (ОА и СА) были стандартизированы и применялись общепринятыми способами.</a:t>
            </a:r>
          </a:p>
          <a:p>
            <a:pPr marL="339677" indent="-339677">
              <a:buFont typeface="Arial"/>
              <a:buChar char="•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Собранные данные включали в себя: возраст, образование, количество детей, наличие предшествующих анестезий в анамнезе. </a:t>
            </a:r>
          </a:p>
          <a:p>
            <a:pPr marL="339677" indent="-339677">
              <a:buFont typeface="Arial"/>
              <a:buChar char="•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Послеоперационное состояние оценивалось с помощью анкеты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 -5D- 3L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четырех временных точках: до кесарево сечения (КС), через 24 часа после КС, через неделю и через месяц после КС.</a:t>
            </a:r>
          </a:p>
          <a:p>
            <a:pPr marL="339677" indent="-339677">
              <a:buFont typeface="Arial"/>
              <a:buChar char="•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пациенты оценивали интенсивность послеоперационной боли по визуально-аналоговой шкале (ВАШ).</a:t>
            </a:r>
          </a:p>
          <a:p>
            <a:pPr marL="339677" indent="-339677">
              <a:buFont typeface="Arial"/>
              <a:buChar char="•"/>
            </a:pPr>
            <a:r>
              <a:rPr lang="kk-KZ" sz="3400" dirty="0"/>
              <a:t>Статистическая обработка данных проводилась с помощью программ </a:t>
            </a:r>
            <a:r>
              <a:rPr lang="en-US" sz="3400" dirty="0" err="1"/>
              <a:t>MSExcel</a:t>
            </a:r>
            <a:r>
              <a:rPr lang="en-US" sz="3400" dirty="0"/>
              <a:t> </a:t>
            </a:r>
            <a:r>
              <a:rPr lang="ru-RU" sz="3400" dirty="0"/>
              <a:t>и </a:t>
            </a:r>
            <a:r>
              <a:rPr lang="ru-RU" sz="3400" i="1" dirty="0"/>
              <a:t>SPSS</a:t>
            </a:r>
            <a:r>
              <a:rPr lang="ru-RU" sz="3400" dirty="0"/>
              <a:t> </a:t>
            </a:r>
            <a:r>
              <a:rPr lang="ru-RU" sz="3400" dirty="0" err="1"/>
              <a:t>Statistics</a:t>
            </a:r>
            <a:r>
              <a:rPr lang="kk-KZ" sz="3400" dirty="0"/>
              <a:t>  с определением критериев описательной статистики. Результаты считались достоверными при</a:t>
            </a:r>
            <a:r>
              <a:rPr lang="ru-RU" sz="3400" dirty="0"/>
              <a:t> p &lt; 0,05.</a:t>
            </a:r>
          </a:p>
        </p:txBody>
      </p:sp>
      <p:sp>
        <p:nvSpPr>
          <p:cNvPr id="14346" name="Rectangle 102"/>
          <p:cNvSpPr>
            <a:spLocks noChangeArrowheads="1"/>
          </p:cNvSpPr>
          <p:nvPr/>
        </p:nvSpPr>
        <p:spPr bwMode="auto">
          <a:xfrm>
            <a:off x="28480392" y="5430432"/>
            <a:ext cx="13622114" cy="2961543"/>
          </a:xfrm>
          <a:prstGeom prst="round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0572" tIns="45286" rIns="90572" bIns="45286">
            <a:spAutoFit/>
          </a:bodyPr>
          <a:lstStyle/>
          <a:p>
            <a:pPr lvl="6"/>
            <a:r>
              <a:rPr lang="en-US" b="1" dirty="0"/>
              <a:t>                                         </a:t>
            </a:r>
            <a:r>
              <a:rPr lang="en-US" sz="3200" b="1" dirty="0"/>
              <a:t>ПОДВИЖНОСТЬ</a:t>
            </a:r>
            <a:r>
              <a:rPr lang="en-US" b="1" dirty="0"/>
              <a:t> </a:t>
            </a:r>
          </a:p>
          <a:p>
            <a:pPr lvl="6"/>
            <a:r>
              <a:rPr lang="en-US" sz="2800" dirty="0"/>
              <a:t>В первые 24 часа после КС 64% женщин в группе СА сообщили об отсутствии проблем, в группе ОА - 30%. </a:t>
            </a:r>
          </a:p>
          <a:p>
            <a:pPr lvl="6"/>
            <a:endParaRPr lang="en-US" sz="2800" dirty="0"/>
          </a:p>
          <a:p>
            <a:pPr lvl="6"/>
            <a:r>
              <a:rPr lang="en-US" sz="2800" dirty="0"/>
              <a:t>Статистической разницы через неделю и месяц после КС не было.</a:t>
            </a:r>
          </a:p>
          <a:p>
            <a:pPr lvl="6"/>
            <a:endParaRPr lang="en-US" dirty="0"/>
          </a:p>
        </p:txBody>
      </p:sp>
      <p:sp>
        <p:nvSpPr>
          <p:cNvPr id="14347" name="TextBox 53"/>
          <p:cNvSpPr txBox="1">
            <a:spLocks noChangeArrowheads="1"/>
          </p:cNvSpPr>
          <p:nvPr/>
        </p:nvSpPr>
        <p:spPr bwMode="auto">
          <a:xfrm>
            <a:off x="534514" y="4330206"/>
            <a:ext cx="13572000" cy="9994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lIns="90580" tIns="45290" rIns="90580" bIns="4529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ru-RU" sz="5900" b="1" dirty="0">
                <a:solidFill>
                  <a:srgbClr val="FFFFFF"/>
                </a:solidFill>
                <a:latin typeface="+mn-lt"/>
              </a:rPr>
              <a:t>Введение</a:t>
            </a:r>
            <a:endParaRPr lang="en-US" sz="59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4348" name="TextBox 54"/>
          <p:cNvSpPr txBox="1">
            <a:spLocks noChangeArrowheads="1"/>
          </p:cNvSpPr>
          <p:nvPr/>
        </p:nvSpPr>
        <p:spPr bwMode="auto">
          <a:xfrm>
            <a:off x="790219" y="17132639"/>
            <a:ext cx="13572000" cy="9994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lIns="90580" tIns="45290" rIns="90580" bIns="4529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ru-RU" sz="5900" b="1" dirty="0">
                <a:solidFill>
                  <a:srgbClr val="FFFFFF"/>
                </a:solidFill>
                <a:latin typeface="+mn-lt"/>
              </a:rPr>
              <a:t>Материалы и методы</a:t>
            </a:r>
            <a:endParaRPr lang="en-US" sz="59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4398" name="Right Arrow 54"/>
          <p:cNvSpPr>
            <a:spLocks noChangeArrowheads="1"/>
          </p:cNvSpPr>
          <p:nvPr/>
        </p:nvSpPr>
        <p:spPr bwMode="auto">
          <a:xfrm rot="5400000">
            <a:off x="607635" y="19628272"/>
            <a:ext cx="452216" cy="226726"/>
          </a:xfrm>
          <a:prstGeom prst="rightArrow">
            <a:avLst>
              <a:gd name="adj1" fmla="val 16667"/>
              <a:gd name="adj2" fmla="val 6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580" tIns="45290" rIns="90580" bIns="45290"/>
          <a:lstStyle/>
          <a:p>
            <a:endParaRPr lang="en-US" dirty="0"/>
          </a:p>
        </p:txBody>
      </p:sp>
      <p:sp>
        <p:nvSpPr>
          <p:cNvPr id="14399" name="Right Arrow 54"/>
          <p:cNvSpPr>
            <a:spLocks noChangeArrowheads="1"/>
          </p:cNvSpPr>
          <p:nvPr/>
        </p:nvSpPr>
        <p:spPr bwMode="auto">
          <a:xfrm rot="10800000">
            <a:off x="10780097" y="18291051"/>
            <a:ext cx="453451" cy="226108"/>
          </a:xfrm>
          <a:prstGeom prst="rightArrow">
            <a:avLst>
              <a:gd name="adj1" fmla="val 16667"/>
              <a:gd name="adj2" fmla="val 6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580" tIns="45290" rIns="90580" bIns="45290"/>
          <a:lstStyle/>
          <a:p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79380" y="20020984"/>
            <a:ext cx="1346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A 						B 					C</a:t>
            </a:r>
          </a:p>
        </p:txBody>
      </p:sp>
      <p:sp>
        <p:nvSpPr>
          <p:cNvPr id="115" name="Rectangle 18"/>
          <p:cNvSpPr>
            <a:spLocks noChangeArrowheads="1"/>
          </p:cNvSpPr>
          <p:nvPr/>
        </p:nvSpPr>
        <p:spPr bwMode="auto">
          <a:xfrm>
            <a:off x="576364" y="5473627"/>
            <a:ext cx="13249472" cy="7626650"/>
          </a:xfrm>
          <a:prstGeom prst="round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0572" tIns="45286" rIns="90572" bIns="45286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женщин, рожающих путем кесарева сечения, увеличилась как в развитых, так и в развивающихся странах. </a:t>
            </a:r>
            <a:r>
              <a:rPr lang="ru-RU" sz="3400" dirty="0"/>
              <a:t>Одним из часто </a:t>
            </a:r>
            <a:r>
              <a:rPr lang="kk-KZ" sz="3400" dirty="0"/>
              <a:t>указываемых</a:t>
            </a:r>
            <a:r>
              <a:rPr lang="ru-RU" sz="3400" dirty="0"/>
              <a:t> объяснений является кесарево сечение по просьбе матери (КСПМ). </a:t>
            </a:r>
            <a:endParaRPr lang="ru-RU" sz="3400" dirty="0"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сегодняшний день распространенность кесарева сечения в большинстве стран превышает допустимый порог, объявленный Всемирной организацией здравоохранения (ВОЗ) в 10-15% всех родов.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400" dirty="0"/>
              <a:t>Поскольку здравоохранение становится все более ориентированным на пациента, результаты, сообщаемые пациентами, такие как качество жизни, связанное со здоровьем (КЖСЗ), становятся все более важными, особенно в области беременности и родов. </a:t>
            </a:r>
            <a:endParaRPr lang="ru-RU" sz="3400" dirty="0">
              <a:cs typeface="Times New Roman" panose="02020603050405020304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345116" y="27076027"/>
            <a:ext cx="304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*</a:t>
            </a:r>
          </a:p>
        </p:txBody>
      </p:sp>
      <p:pic>
        <p:nvPicPr>
          <p:cNvPr id="1026" name="Picture 2" descr="Описание ЛОГО - КазНМУ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3262" b="86738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077" b="4077"/>
          <a:stretch/>
        </p:blipFill>
        <p:spPr bwMode="auto">
          <a:xfrm>
            <a:off x="39388676" y="-234872"/>
            <a:ext cx="4172274" cy="4228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ncagip.kz/wp-content/uploads/2021/02/logo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922"/>
          <a:stretch/>
        </p:blipFill>
        <p:spPr bwMode="auto">
          <a:xfrm>
            <a:off x="300" y="-57468"/>
            <a:ext cx="3960440" cy="398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TextBox 53"/>
          <p:cNvSpPr txBox="1">
            <a:spLocks noChangeArrowheads="1"/>
          </p:cNvSpPr>
          <p:nvPr/>
        </p:nvSpPr>
        <p:spPr bwMode="auto">
          <a:xfrm>
            <a:off x="571705" y="13304704"/>
            <a:ext cx="13477829" cy="9994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wrap="square" lIns="90580" tIns="45290" rIns="90580" bIns="4529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ru-RU" sz="5900" b="1" dirty="0">
                <a:solidFill>
                  <a:srgbClr val="FFFFFF"/>
                </a:solidFill>
                <a:latin typeface="+mn-lt"/>
              </a:rPr>
              <a:t>Цель исследования</a:t>
            </a:r>
            <a:endParaRPr lang="en-US" sz="59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3" name="Rectangle 18"/>
          <p:cNvSpPr>
            <a:spLocks noChangeArrowheads="1"/>
          </p:cNvSpPr>
          <p:nvPr/>
        </p:nvSpPr>
        <p:spPr bwMode="auto">
          <a:xfrm>
            <a:off x="534514" y="14812054"/>
            <a:ext cx="13470414" cy="1837832"/>
          </a:xfrm>
          <a:prstGeom prst="round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0572" tIns="45286" rIns="90572" bIns="45286">
            <a:spAutoFit/>
          </a:bodyPr>
          <a:lstStyle/>
          <a:p>
            <a:pPr marL="339677" indent="-339677">
              <a:buFont typeface="Arial"/>
              <a:buChar char="•"/>
            </a:pPr>
            <a:r>
              <a:rPr lang="ru-RU" sz="3400" dirty="0">
                <a:cs typeface="Times New Roman" panose="02020603050405020304" pitchFamily="18" charset="0"/>
              </a:rPr>
              <a:t>Определить отличия между общей анестезией (ОА) со спинальной анестезией (СА) при кесаревом сечении в отношении  воспринимаемого КЖСЗ (качество жизни, связанное со здоровьем).</a:t>
            </a:r>
            <a:endParaRPr lang="en-US" sz="3400" dirty="0"/>
          </a:p>
        </p:txBody>
      </p:sp>
      <p:sp>
        <p:nvSpPr>
          <p:cNvPr id="3" name="TextBox 2"/>
          <p:cNvSpPr txBox="1"/>
          <p:nvPr/>
        </p:nvSpPr>
        <p:spPr>
          <a:xfrm>
            <a:off x="14617924" y="4582675"/>
            <a:ext cx="13249472" cy="268452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3600" b="1" dirty="0"/>
          </a:p>
          <a:p>
            <a:pPr algn="ctr"/>
            <a:r>
              <a:rPr lang="ru-RU" sz="3600" b="1" dirty="0"/>
              <a:t>Возрастной показатель</a:t>
            </a:r>
          </a:p>
          <a:p>
            <a:pPr algn="ctr"/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возраст женщин составил 29,5 лет с диапазоном от 18 до 42 лет.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было статистически значимой разницы в отношении возрастных групп, уровня образования, количества абортов и количества предшествующих общих анестезий.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детей в анамнезе</a:t>
            </a:r>
          </a:p>
          <a:p>
            <a:pPr algn="ctr"/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 женщин в группе СА имели хотя бы одного ребенка по сравнению с группой ОА.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9" name="Объект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246282"/>
              </p:ext>
            </p:extLst>
          </p:nvPr>
        </p:nvGraphicFramePr>
        <p:xfrm>
          <a:off x="15057646" y="8266510"/>
          <a:ext cx="5968990" cy="5272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0" name="Диаграмма 59"/>
          <p:cNvGraphicFramePr/>
          <p:nvPr>
            <p:extLst>
              <p:ext uri="{D42A27DB-BD31-4B8C-83A1-F6EECF244321}">
                <p14:modId xmlns:p14="http://schemas.microsoft.com/office/powerpoint/2010/main" val="4164553330"/>
              </p:ext>
            </p:extLst>
          </p:nvPr>
        </p:nvGraphicFramePr>
        <p:xfrm>
          <a:off x="21223488" y="8266511"/>
          <a:ext cx="6283868" cy="5272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62" name="Объект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15534"/>
              </p:ext>
            </p:extLst>
          </p:nvPr>
        </p:nvGraphicFramePr>
        <p:xfrm>
          <a:off x="14975215" y="16649885"/>
          <a:ext cx="12676157" cy="6531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63" name="Объек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239498"/>
              </p:ext>
            </p:extLst>
          </p:nvPr>
        </p:nvGraphicFramePr>
        <p:xfrm>
          <a:off x="15057646" y="24699763"/>
          <a:ext cx="12161678" cy="6193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30" name="TextBox 53"/>
          <p:cNvSpPr txBox="1">
            <a:spLocks noChangeArrowheads="1"/>
          </p:cNvSpPr>
          <p:nvPr/>
        </p:nvSpPr>
        <p:spPr bwMode="auto">
          <a:xfrm>
            <a:off x="28378806" y="4330205"/>
            <a:ext cx="13572000" cy="9994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lIns="90580" tIns="45290" rIns="90580" bIns="4529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ru-RU" sz="5900" b="1" dirty="0">
                <a:solidFill>
                  <a:srgbClr val="FFFFFF"/>
                </a:solidFill>
                <a:latin typeface="+mn-lt"/>
              </a:rPr>
              <a:t>Результаты</a:t>
            </a:r>
            <a:endParaRPr lang="en-US" sz="5900" b="1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5CACA1D-8FB5-BFC6-2C8D-7B8526DF620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701578" y="5666031"/>
            <a:ext cx="2554890" cy="2600479"/>
          </a:xfrm>
          <a:prstGeom prst="rect">
            <a:avLst/>
          </a:prstGeom>
        </p:spPr>
      </p:pic>
      <p:sp>
        <p:nvSpPr>
          <p:cNvPr id="9" name="Rectangle 102">
            <a:extLst>
              <a:ext uri="{FF2B5EF4-FFF2-40B4-BE49-F238E27FC236}">
                <a16:creationId xmlns:a16="http://schemas.microsoft.com/office/drawing/2014/main" id="{7FA44AEE-10BC-B02E-F937-E704DD14A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5786" y="8602931"/>
            <a:ext cx="13622114" cy="3029647"/>
          </a:xfrm>
          <a:prstGeom prst="round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0572" tIns="45286" rIns="90572" bIns="45286">
            <a:spAutoFit/>
          </a:bodyPr>
          <a:lstStyle/>
          <a:p>
            <a:pPr lvl="6"/>
            <a:r>
              <a:rPr lang="en-US" b="1" dirty="0"/>
              <a:t>                                         </a:t>
            </a:r>
            <a:r>
              <a:rPr lang="en-US" sz="3200" b="1" dirty="0"/>
              <a:t>УХОД ЗА СОБОЙ </a:t>
            </a:r>
          </a:p>
          <a:p>
            <a:pPr lvl="6"/>
            <a:r>
              <a:rPr lang="en-US" sz="2800" dirty="0"/>
              <a:t>Через 24 после КС 74% женщин в группе СА не имели трудности в самообслуживании, а в группе ОА всего 48% женщин. </a:t>
            </a:r>
          </a:p>
          <a:p>
            <a:pPr lvl="6"/>
            <a:endParaRPr lang="en-US" sz="2800" dirty="0"/>
          </a:p>
          <a:p>
            <a:pPr lvl="6"/>
            <a:r>
              <a:rPr lang="en-US" sz="2800" dirty="0"/>
              <a:t>Через неделю и через месяц после КС в обеих исследуемых группах проблемы не были зафиксированы.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71C336B4-453B-7551-DE58-D99D539817C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8784693" y="8889372"/>
            <a:ext cx="2388659" cy="2388659"/>
          </a:xfrm>
          <a:prstGeom prst="rect">
            <a:avLst/>
          </a:prstGeom>
        </p:spPr>
      </p:pic>
      <p:sp>
        <p:nvSpPr>
          <p:cNvPr id="17" name="Rectangle 102">
            <a:extLst>
              <a:ext uri="{FF2B5EF4-FFF2-40B4-BE49-F238E27FC236}">
                <a16:creationId xmlns:a16="http://schemas.microsoft.com/office/drawing/2014/main" id="{D6F31AF9-28D4-0B27-A8A5-0DDC69722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80392" y="11780888"/>
            <a:ext cx="13622114" cy="3029647"/>
          </a:xfrm>
          <a:prstGeom prst="round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0572" tIns="45286" rIns="90572" bIns="45286">
            <a:spAutoFit/>
          </a:bodyPr>
          <a:lstStyle/>
          <a:p>
            <a:pPr lvl="6"/>
            <a:r>
              <a:rPr lang="en-US" b="1" dirty="0"/>
              <a:t>                           </a:t>
            </a:r>
            <a:r>
              <a:rPr lang="en-US" sz="3200" b="1" dirty="0"/>
              <a:t> ПОВСЕДНЕВНАЯ ДЕЯТЕЛЬНОСТЬ</a:t>
            </a:r>
          </a:p>
          <a:p>
            <a:pPr lvl="6"/>
            <a:r>
              <a:rPr lang="en-US" sz="2800" dirty="0"/>
              <a:t>Через неделю после КС у большинства женщин в группе СА (90%) не было проблем по сравнению с женщинами группы ОА (38%). </a:t>
            </a:r>
          </a:p>
          <a:p>
            <a:pPr lvl="6"/>
            <a:endParaRPr lang="en-US" sz="2800" dirty="0"/>
          </a:p>
          <a:p>
            <a:pPr lvl="6"/>
            <a:r>
              <a:rPr lang="en-US" sz="2800" dirty="0"/>
              <a:t>Через месяц после КС трудности в повседневной деятельности сохранялось у 20% женщин группы ОА. 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03866DF4-80D8-B9CF-6026-646D78CD828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620431" y="11955986"/>
            <a:ext cx="2552921" cy="2552921"/>
          </a:xfrm>
          <a:prstGeom prst="rect">
            <a:avLst/>
          </a:prstGeom>
        </p:spPr>
      </p:pic>
      <p:sp>
        <p:nvSpPr>
          <p:cNvPr id="23" name="Rectangle 102">
            <a:extLst>
              <a:ext uri="{FF2B5EF4-FFF2-40B4-BE49-F238E27FC236}">
                <a16:creationId xmlns:a16="http://schemas.microsoft.com/office/drawing/2014/main" id="{7F6E00A7-FCF5-2F17-3F3F-65E163AAA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80392" y="14976980"/>
            <a:ext cx="13622114" cy="2961543"/>
          </a:xfrm>
          <a:prstGeom prst="round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0572" tIns="45286" rIns="90572" bIns="45286">
            <a:spAutoFit/>
          </a:bodyPr>
          <a:lstStyle/>
          <a:p>
            <a:pPr lvl="6"/>
            <a:r>
              <a:rPr lang="en-US" b="1" dirty="0"/>
              <a:t>                                      </a:t>
            </a:r>
            <a:r>
              <a:rPr lang="en-US" sz="3200" b="1" dirty="0"/>
              <a:t>БОЛЬ/ДИСКОМФОРТ</a:t>
            </a:r>
          </a:p>
          <a:p>
            <a:pPr lvl="6"/>
            <a:r>
              <a:rPr lang="en-US" sz="2800" dirty="0"/>
              <a:t>У 20% жеещин группы СА не было болевого синдрома через 24 часа после КС.</a:t>
            </a:r>
          </a:p>
          <a:p>
            <a:pPr lvl="6"/>
            <a:endParaRPr lang="en-US" dirty="0"/>
          </a:p>
          <a:p>
            <a:pPr lvl="6"/>
            <a:r>
              <a:rPr lang="en-US" sz="2800" dirty="0"/>
              <a:t>Через месяц после КС у 59% женщин группы СА сообщили об отсутствии боли, тогда как в группе ОА всего 36%. </a:t>
            </a: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773172FC-D3FA-81B0-C818-66E7C758CC2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8480392" y="15032360"/>
            <a:ext cx="2130502" cy="2130502"/>
          </a:xfrm>
          <a:prstGeom prst="rect">
            <a:avLst/>
          </a:prstGeom>
        </p:spPr>
      </p:pic>
      <p:sp>
        <p:nvSpPr>
          <p:cNvPr id="28" name="TextBox 53">
            <a:extLst>
              <a:ext uri="{FF2B5EF4-FFF2-40B4-BE49-F238E27FC236}">
                <a16:creationId xmlns:a16="http://schemas.microsoft.com/office/drawing/2014/main" id="{F27C1F43-D858-0164-4092-8F352612E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78806" y="24099852"/>
            <a:ext cx="13572000" cy="9994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lIns="90580" tIns="45290" rIns="90580" bIns="4529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5900" b="1" dirty="0">
                <a:solidFill>
                  <a:srgbClr val="FFFFFF"/>
                </a:solidFill>
                <a:latin typeface="+mn-lt"/>
              </a:rPr>
              <a:t>Заключение</a:t>
            </a:r>
          </a:p>
        </p:txBody>
      </p:sp>
      <p:pic>
        <p:nvPicPr>
          <p:cNvPr id="2" name="Рисунок 3">
            <a:extLst>
              <a:ext uri="{FF2B5EF4-FFF2-40B4-BE49-F238E27FC236}">
                <a16:creationId xmlns:a16="http://schemas.microsoft.com/office/drawing/2014/main" id="{7C7C906C-DCB8-BBF3-3EEB-8304B4184DE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8955075" y="18017959"/>
            <a:ext cx="10051037" cy="6023442"/>
          </a:xfrm>
          <a:prstGeom prst="rect">
            <a:avLst/>
          </a:prstGeom>
        </p:spPr>
      </p:pic>
      <p:sp>
        <p:nvSpPr>
          <p:cNvPr id="5" name="Rectangle 102">
            <a:extLst>
              <a:ext uri="{FF2B5EF4-FFF2-40B4-BE49-F238E27FC236}">
                <a16:creationId xmlns:a16="http://schemas.microsoft.com/office/drawing/2014/main" id="{D59B46D6-785C-E116-615B-AC67F3CEF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43823" y="19229811"/>
            <a:ext cx="6158683" cy="4732241"/>
          </a:xfrm>
          <a:prstGeom prst="round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0572" tIns="45286" rIns="90572" bIns="45286">
            <a:spAutoFit/>
          </a:bodyPr>
          <a:lstStyle/>
          <a:p>
            <a:pPr lvl="1"/>
            <a:r>
              <a:rPr lang="en-US" b="1" dirty="0"/>
              <a:t>   Результаты оценки боли по Визуально-аналоговой шкале:</a:t>
            </a:r>
          </a:p>
          <a:p>
            <a:r>
              <a:rPr lang="en-US" sz="2800" dirty="0"/>
              <a:t>В обеих группах балл по ВАШ снижался через 24 часа после КС. </a:t>
            </a:r>
          </a:p>
          <a:p>
            <a:r>
              <a:rPr lang="en-US" sz="2800" dirty="0"/>
              <a:t>Через 24 часа после КС средний балл по ВАШ был выше в группе СА. </a:t>
            </a:r>
          </a:p>
          <a:p>
            <a:r>
              <a:rPr lang="en-US" sz="2800" dirty="0"/>
              <a:t>Через месяц после КС средние баллы по ВАШ статистически не отличались в обеих группах.</a:t>
            </a:r>
          </a:p>
        </p:txBody>
      </p:sp>
      <p:sp>
        <p:nvSpPr>
          <p:cNvPr id="8" name="Rectangle 102">
            <a:extLst>
              <a:ext uri="{FF2B5EF4-FFF2-40B4-BE49-F238E27FC236}">
                <a16:creationId xmlns:a16="http://schemas.microsoft.com/office/drawing/2014/main" id="{40520342-FC05-5DE0-B0C5-78397A124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7118" y="25292531"/>
            <a:ext cx="13622114" cy="3370166"/>
          </a:xfrm>
          <a:prstGeom prst="round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0572" tIns="45286" rIns="90572" bIns="45286">
            <a:spAutoFit/>
          </a:bodyPr>
          <a:lstStyle/>
          <a:p>
            <a:r>
              <a:rPr lang="en-US" dirty="0"/>
              <a:t> 1. Воспринимаемый уровень качества жизни до КС не отличается между двумя группами. </a:t>
            </a:r>
          </a:p>
          <a:p>
            <a:r>
              <a:rPr lang="en-US" dirty="0"/>
              <a:t>2. Успешное обезболивание после КС повышает качество жизни, что достигается с помощью спинальной анестезии. </a:t>
            </a:r>
          </a:p>
          <a:p>
            <a:r>
              <a:rPr lang="en-US" dirty="0"/>
              <a:t>3. Наши результаты показывают, что меньшее количество женщин в группе СА сообщали о послеоперационной боли через 24 часа и месяц после КС. </a:t>
            </a:r>
          </a:p>
          <a:p>
            <a:r>
              <a:rPr lang="en-US" dirty="0"/>
              <a:t>4. Беременные женщины, выбравшие спинальную анестезию не имели проблем в отношении “подвижности”, “самообслуживании” и “повседневной деятельностью” во всех временных рамках. </a:t>
            </a:r>
          </a:p>
          <a:p>
            <a:endParaRPr lang="en-US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90810904-5DDA-565D-00B2-86B146742F2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9891801" y="28910428"/>
            <a:ext cx="2984783" cy="2984783"/>
          </a:xfrm>
          <a:prstGeom prst="rect">
            <a:avLst/>
          </a:prstGeom>
        </p:spPr>
      </p:pic>
      <p:sp>
        <p:nvSpPr>
          <p:cNvPr id="14" name="Rectangle 102">
            <a:extLst>
              <a:ext uri="{FF2B5EF4-FFF2-40B4-BE49-F238E27FC236}">
                <a16:creationId xmlns:a16="http://schemas.microsoft.com/office/drawing/2014/main" id="{D5CEB8E7-D9A8-EAED-6099-176D3A87D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10159" y="29065503"/>
            <a:ext cx="11078517" cy="2984783"/>
          </a:xfrm>
          <a:prstGeom prst="roundRect">
            <a:avLst>
              <a:gd name="adj" fmla="val 15510"/>
            </a:avLst>
          </a:prstGeom>
          <a:solidFill>
            <a:schemeClr val="tx2">
              <a:lumMod val="20000"/>
              <a:lumOff val="80000"/>
            </a:schemeClr>
          </a:solidFill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0572" tIns="45286" rIns="90572" bIns="45286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Наше исследование продемонстрировало преимущества спинальной анестезии, в отношении воспринимаемого качества жизни после операции.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Спинальная анестезия обеспечивает более эффективный контроль боли и быстрое возвращение к повседневной деятельрости молодых матерей. </a:t>
            </a:r>
          </a:p>
        </p:txBody>
      </p:sp>
    </p:spTree>
    <p:extLst>
      <p:ext uri="{BB962C8B-B14F-4D97-AF65-F5344CB8AC3E}">
        <p14:creationId xmlns:p14="http://schemas.microsoft.com/office/powerpoint/2010/main" val="63761890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1117</Words>
  <Application>Microsoft Office PowerPoint</Application>
  <PresentationFormat>Произвольный</PresentationFormat>
  <Paragraphs>177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Blank Presentation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Poster Template</dc:title>
  <dc:creator/>
  <cp:lastModifiedBy>binni.binni.dem@gmail.com</cp:lastModifiedBy>
  <cp:revision>7</cp:revision>
  <dcterms:created xsi:type="dcterms:W3CDTF">2015-02-13T18:11:21Z</dcterms:created>
  <dcterms:modified xsi:type="dcterms:W3CDTF">2023-03-21T06:48:47Z</dcterms:modified>
</cp:coreProperties>
</file>